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notesSlides/notesSlide10.xml" ContentType="application/vnd.openxmlformats-officedocument.presentationml.notesSlide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7" r:id="rId1"/>
  </p:sldMasterIdLst>
  <p:notesMasterIdLst>
    <p:notesMasterId r:id="rId20"/>
  </p:notesMasterIdLst>
  <p:sldIdLst>
    <p:sldId id="2245" r:id="rId2"/>
    <p:sldId id="2056" r:id="rId3"/>
    <p:sldId id="1870" r:id="rId4"/>
    <p:sldId id="1893" r:id="rId5"/>
    <p:sldId id="1962" r:id="rId6"/>
    <p:sldId id="2057" r:id="rId7"/>
    <p:sldId id="2058" r:id="rId8"/>
    <p:sldId id="2029" r:id="rId9"/>
    <p:sldId id="2012" r:id="rId10"/>
    <p:sldId id="2215" r:id="rId11"/>
    <p:sldId id="2061" r:id="rId12"/>
    <p:sldId id="2014" r:id="rId13"/>
    <p:sldId id="2060" r:id="rId14"/>
    <p:sldId id="2015" r:id="rId15"/>
    <p:sldId id="2011" r:id="rId16"/>
    <p:sldId id="2059" r:id="rId17"/>
    <p:sldId id="2062" r:id="rId18"/>
    <p:sldId id="1938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C83B"/>
    <a:srgbClr val="F67E0E"/>
    <a:srgbClr val="257248"/>
    <a:srgbClr val="FF9E33"/>
    <a:srgbClr val="FBFAF7"/>
    <a:srgbClr val="FCFAF8"/>
    <a:srgbClr val="FCFAF7"/>
    <a:srgbClr val="077199"/>
    <a:srgbClr val="14F860"/>
    <a:srgbClr val="FEF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42" autoAdjust="0"/>
    <p:restoredTop sz="78580" autoAdjust="0"/>
  </p:normalViewPr>
  <p:slideViewPr>
    <p:cSldViewPr snapToGrid="0">
      <p:cViewPr varScale="1">
        <p:scale>
          <a:sx n="86" d="100"/>
          <a:sy n="86" d="100"/>
        </p:scale>
        <p:origin x="67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4185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63000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6473043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71057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59971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9030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410776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149882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898735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30721894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702058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</a:p>
        </p:txBody>
      </p:sp>
    </p:spTree>
    <p:extLst>
      <p:ext uri="{BB962C8B-B14F-4D97-AF65-F5344CB8AC3E}">
        <p14:creationId xmlns:p14="http://schemas.microsoft.com/office/powerpoint/2010/main" val="217936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7760-76E8-44FC-97DB-DA1697ECC3A8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77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6AB40-A9A8-4CEC-9414-36F25E211111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6806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14042-6F5B-4B59-B92F-65516D5234B7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7833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Angled Images">
  <p:cSld name="3 Angled Imag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>
            <a:spLocks noGrp="1"/>
          </p:cNvSpPr>
          <p:nvPr>
            <p:ph type="pic" idx="2"/>
          </p:nvPr>
        </p:nvSpPr>
        <p:spPr>
          <a:xfrm>
            <a:off x="3271883" y="-4251325"/>
            <a:ext cx="4105275" cy="425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>
            <a:spLocks noGrp="1"/>
          </p:cNvSpPr>
          <p:nvPr>
            <p:ph type="pic" idx="3"/>
          </p:nvPr>
        </p:nvSpPr>
        <p:spPr>
          <a:xfrm>
            <a:off x="10793869" y="-2415655"/>
            <a:ext cx="3903662" cy="314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4"/>
          </p:nvPr>
        </p:nvSpPr>
        <p:spPr>
          <a:xfrm>
            <a:off x="10862921" y="5444574"/>
            <a:ext cx="3859212" cy="455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075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/>
          <p:cNvSpPr>
            <a:spLocks noGrp="1"/>
          </p:cNvSpPr>
          <p:nvPr>
            <p:ph type="title" hasCustomPrompt="1"/>
          </p:nvPr>
        </p:nvSpPr>
        <p:spPr>
          <a:xfrm>
            <a:off x="333676" y="356628"/>
            <a:ext cx="11524648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>
              <a:defRPr sz="32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33677" y="825950"/>
            <a:ext cx="11524647" cy="267661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22850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AEDA-EDD1-4C45-8A74-8FD41F625933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8980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BE5BA-5557-4260-823F-F4347F953FCD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488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F9D8-ACEA-45E3-9E08-320A80CECC84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92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B243-7BC6-4BAB-B092-341C3B0A0A9B}" type="datetime1">
              <a:rPr lang="de-DE" smtClean="0"/>
              <a:t>27.08.2023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23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6CB42-5461-4656-B0A3-545058A2BCC1}" type="datetime1">
              <a:rPr lang="de-DE" smtClean="0"/>
              <a:t>27.08.2023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571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1D1-0541-43F7-856E-B9863B9984A9}" type="datetime1">
              <a:rPr lang="de-DE" smtClean="0"/>
              <a:t>27.08.2023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7824192" y="6381329"/>
            <a:ext cx="3860800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655840" y="6381329"/>
            <a:ext cx="2844800" cy="365125"/>
          </a:xfrm>
        </p:spPr>
        <p:txBody>
          <a:bodyPr/>
          <a:lstStyle>
            <a:lvl1pPr algn="ctr">
              <a:defRPr/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317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C1C7-7607-497E-887E-1340FAE144AF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52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8299-9B21-4CF2-8554-197B452F9268}" type="datetime1">
              <a:rPr lang="de-DE" smtClean="0"/>
              <a:t>27.08.2023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8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C249E-09A1-4D25-BC44-D99177C89DF4}" type="datetime1">
              <a:rPr lang="de-DE" smtClean="0"/>
              <a:t>27.08.2023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728181" y="6350606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4273133" y="634714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4A-81A4-438E-A467-F8E71D22966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29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837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A14A95A-FDDD-BFC1-C77B-80C3F5A4B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pPr/>
              <a:t>1</a:t>
            </a:fld>
            <a:endParaRPr lang="de-DE"/>
          </a:p>
        </p:txBody>
      </p:sp>
      <p:pic>
        <p:nvPicPr>
          <p:cNvPr id="4" name="Grafik 3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37885DC2-F154-F553-CB75-C5A6178FF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978" y="612252"/>
            <a:ext cx="6134202" cy="6134202"/>
          </a:xfrm>
          <a:prstGeom prst="rect">
            <a:avLst/>
          </a:prstGeom>
        </p:spPr>
      </p:pic>
      <p:cxnSp>
        <p:nvCxnSpPr>
          <p:cNvPr id="5" name="Straight Connector 34">
            <a:extLst>
              <a:ext uri="{FF2B5EF4-FFF2-40B4-BE49-F238E27FC236}">
                <a16:creationId xmlns:a16="http://schemas.microsoft.com/office/drawing/2014/main" id="{F13B0AC4-88DB-B1C3-DB8D-73002F810A8F}"/>
              </a:ext>
            </a:extLst>
          </p:cNvPr>
          <p:cNvCxnSpPr/>
          <p:nvPr/>
        </p:nvCxnSpPr>
        <p:spPr>
          <a:xfrm>
            <a:off x="840987" y="31530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A26CCA92-ABF4-4363-957E-76B708EE40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637952"/>
            <a:ext cx="1623380" cy="60277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240D2C7-3E0A-5757-90D7-65308A69B901}"/>
              </a:ext>
            </a:extLst>
          </p:cNvPr>
          <p:cNvSpPr txBox="1"/>
          <p:nvPr/>
        </p:nvSpPr>
        <p:spPr>
          <a:xfrm>
            <a:off x="1348956" y="2848356"/>
            <a:ext cx="4253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Einstimmung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777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1518235" y="2382024"/>
            <a:ext cx="49223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 hat Schuld?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hakt‘s?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wollen wir abstellen?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ist alles schief gelaufen?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liegen die Ursachen?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läuft schief?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/>
          </a:p>
        </p:txBody>
      </p:sp>
      <p:pic>
        <p:nvPicPr>
          <p:cNvPr id="18" name="Grafik 17" descr="Brille Silhouette">
            <a:extLst>
              <a:ext uri="{FF2B5EF4-FFF2-40B4-BE49-F238E27FC236}">
                <a16:creationId xmlns:a16="http://schemas.microsoft.com/office/drawing/2014/main" id="{AB6425AF-19BB-62A5-E8A7-FB823C926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6288" y="629752"/>
            <a:ext cx="1600454" cy="1600454"/>
          </a:xfrm>
          <a:prstGeom prst="rect">
            <a:avLst/>
          </a:prstGeom>
        </p:spPr>
      </p:pic>
      <p:sp>
        <p:nvSpPr>
          <p:cNvPr id="21" name="Google Shape;248;p30">
            <a:extLst>
              <a:ext uri="{FF2B5EF4-FFF2-40B4-BE49-F238E27FC236}">
                <a16:creationId xmlns:a16="http://schemas.microsoft.com/office/drawing/2014/main" id="{47CC884B-280F-C15C-6462-2C1CCAAE5624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Problem- versus lösungsorientiert: Eine Frage der Blickrichtung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4FC1C101-CF4E-C511-9821-D88121100317}"/>
              </a:ext>
            </a:extLst>
          </p:cNvPr>
          <p:cNvGrpSpPr/>
          <p:nvPr/>
        </p:nvGrpSpPr>
        <p:grpSpPr>
          <a:xfrm>
            <a:off x="6506248" y="1078543"/>
            <a:ext cx="5385581" cy="3216562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13B28CE2-F5D3-08C7-F70B-573A07359A3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1A026D3C-01D1-2B70-DBCD-F3A455BBF014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8F7F5E58-BD34-23A6-FB94-10106C4249D1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A8536DD6-BFB9-15A8-BBA3-F58A0A99EC08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79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1518235" y="2382024"/>
            <a:ext cx="492238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Wer hat Schuld?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hakt‘s?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wollen wir abstellen?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ist alles schief gelaufen?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 liegen die Ursachen?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läuft schief?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/>
          </a:p>
        </p:txBody>
      </p:sp>
      <p:pic>
        <p:nvPicPr>
          <p:cNvPr id="18" name="Grafik 17" descr="Brille Silhouette">
            <a:extLst>
              <a:ext uri="{FF2B5EF4-FFF2-40B4-BE49-F238E27FC236}">
                <a16:creationId xmlns:a16="http://schemas.microsoft.com/office/drawing/2014/main" id="{AB6425AF-19BB-62A5-E8A7-FB823C926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6288" y="629752"/>
            <a:ext cx="1600454" cy="1600454"/>
          </a:xfrm>
          <a:prstGeom prst="rect">
            <a:avLst/>
          </a:prstGeom>
        </p:spPr>
      </p:pic>
      <p:sp>
        <p:nvSpPr>
          <p:cNvPr id="21" name="Google Shape;248;p30">
            <a:extLst>
              <a:ext uri="{FF2B5EF4-FFF2-40B4-BE49-F238E27FC236}">
                <a16:creationId xmlns:a16="http://schemas.microsoft.com/office/drawing/2014/main" id="{47CC884B-280F-C15C-6462-2C1CCAAE5624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Problem- versus lösungsorientiert: Eine Frage der Blickrichtung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D70C54A-3D09-C715-5717-B6A9306EA583}"/>
              </a:ext>
            </a:extLst>
          </p:cNvPr>
          <p:cNvSpPr txBox="1"/>
          <p:nvPr/>
        </p:nvSpPr>
        <p:spPr>
          <a:xfrm>
            <a:off x="6989892" y="2382024"/>
            <a:ext cx="379460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ist unser Ziel?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fluppt‘s?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wollen wir beibehalten?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ist schon gut gelaufen?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sind die Lösungen?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Was wirkt gut?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800"/>
          </a:p>
        </p:txBody>
      </p:sp>
      <p:pic>
        <p:nvPicPr>
          <p:cNvPr id="25" name="Grafik 24" descr="Brille Silhouette">
            <a:extLst>
              <a:ext uri="{FF2B5EF4-FFF2-40B4-BE49-F238E27FC236}">
                <a16:creationId xmlns:a16="http://schemas.microsoft.com/office/drawing/2014/main" id="{E8EA880D-AA8A-014C-01E7-A09CE524D5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89892" y="629752"/>
            <a:ext cx="1600454" cy="16004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0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Es geht nicht um „heile Welt“, „Ponyhof“ … 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36AA1FEC-214B-2A59-CD82-0329D93A0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7683" y="1680990"/>
            <a:ext cx="6761063" cy="38920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677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Lösungsorientierung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832650" y="2366752"/>
            <a:ext cx="734719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Wir wollen das Positive, das was schon gut läuft, in den Blick nehmen.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was gut funktioniert, lohnt sich ja, davon MEHR zu machen.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Wir werden im Workshop entdecken </a:t>
            </a:r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WIE VIEL </a:t>
            </a: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schon tun und welche</a:t>
            </a:r>
          </a:p>
          <a:p>
            <a:endParaRPr lang="de-DE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ERFOLGE</a:t>
            </a:r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Sie schon hatten.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Wenn wir davon mehr machen, klappt das mit der EA.</a:t>
            </a:r>
          </a:p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48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Lösungsorientierung 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4" name="Grafik 13">
            <a:extLst>
              <a:ext uri="{FF2B5EF4-FFF2-40B4-BE49-F238E27FC236}">
                <a16:creationId xmlns:a16="http://schemas.microsoft.com/office/drawing/2014/main" id="{106A2C46-44B8-2C43-F510-C23F2F88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4765" y="2135778"/>
            <a:ext cx="6642917" cy="3167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20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Das ist unser Ziel: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5" name="Grafik 14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25697322-F920-9E5B-E557-70BF7C4566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945" b="25493"/>
          <a:stretch/>
        </p:blipFill>
        <p:spPr>
          <a:xfrm>
            <a:off x="1182148" y="756446"/>
            <a:ext cx="9127163" cy="5345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98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Was heißt „voll da“ sein, fit, motiviert? Was ist Echte Anwesenheit?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752181" y="1985223"/>
            <a:ext cx="649412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nicht nur physisch anwesen sein, sondern sich voll einbringen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Unterschied zu Sich-krank-zur-Arbeit-Schleppen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Oder mit den Gedanken woanders</a:t>
            </a:r>
          </a:p>
          <a:p>
            <a:endParaRPr lang="de-DE"/>
          </a:p>
        </p:txBody>
      </p:sp>
      <p:pic>
        <p:nvPicPr>
          <p:cNvPr id="14" name="Grafik 13" descr="Ein Bild, das Text, Clipart, Cartoon, Grafiken enthält.&#10;&#10;Automatisch generierte Beschreibung">
            <a:extLst>
              <a:ext uri="{FF2B5EF4-FFF2-40B4-BE49-F238E27FC236}">
                <a16:creationId xmlns:a16="http://schemas.microsoft.com/office/drawing/2014/main" id="{5BD1AB9A-B4D6-A0C0-08A5-3152A081FAE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730" t="54590" r="45716" b="7786"/>
          <a:stretch/>
        </p:blipFill>
        <p:spPr>
          <a:xfrm>
            <a:off x="10784498" y="5089163"/>
            <a:ext cx="1407502" cy="11690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58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Wenn Sie jetzt denken … 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A254CCAF-9390-E4B3-372E-29B20297A850}"/>
              </a:ext>
            </a:extLst>
          </p:cNvPr>
          <p:cNvSpPr txBox="1"/>
          <p:nvPr/>
        </p:nvSpPr>
        <p:spPr>
          <a:xfrm>
            <a:off x="2752181" y="1985223"/>
            <a:ext cx="649412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„Die Matyssek tut gerade so, als wären WIR FKe verantwortlich für die Fehlzeiten in unserem Team, als wären WIR schuld und WIR müssten unser Verhalten ändern …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Nee nee, von Schuld spreche ich gar nie. Aber der Punkt ist, dass </a:t>
            </a: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Fke durchaus etwas BEITRAGEN können dazu, dass Mitarbeitende voll da, fit, motiviert sind. </a:t>
            </a:r>
          </a:p>
          <a:p>
            <a:endParaRPr lang="de-DE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WAS das ist, was Sie HEUTE SCHON TUN – das schauen wir uns im Workshop an.  </a:t>
            </a:r>
          </a:p>
          <a:p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8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Viel Spaß bei Ihrem Workshop: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4813" y="725648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54792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" name="Grafik 9" descr="Ein Bild, das Text, Grafiken, Grafikdesign, Schrift enthält.&#10;&#10;Automatisch generierte Beschreibung">
            <a:extLst>
              <a:ext uri="{FF2B5EF4-FFF2-40B4-BE49-F238E27FC236}">
                <a16:creationId xmlns:a16="http://schemas.microsoft.com/office/drawing/2014/main" id="{1A49A1CF-5674-548E-1503-26E1B205CD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945" b="25493"/>
          <a:stretch/>
        </p:blipFill>
        <p:spPr>
          <a:xfrm>
            <a:off x="1347926" y="1353630"/>
            <a:ext cx="8106630" cy="4747457"/>
          </a:xfrm>
          <a:prstGeom prst="rect">
            <a:avLst/>
          </a:prstGeom>
        </p:spPr>
      </p:pic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8855B475-EA76-91B4-4133-2A5CC966E3DA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25438802-C6BB-9179-C937-61CF990A1E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16" name="Grafik 15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C38C6006-CAF2-8C59-A8F7-845160403D8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001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Einstimmung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B14CC22-884E-20FD-D8B8-09F97E7C5765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9145BEB6-C9F7-99B4-BFFE-250C187F30A2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183A7AC-335F-9CE3-DD2C-CD74029D9000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25E05575-2369-2EE5-9041-E03330CB319B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E00040CE-BAC9-5EB5-653F-3CCA5E026B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EE5BFDC8-10C6-90B9-8780-D302194F54D1}"/>
              </a:ext>
            </a:extLst>
          </p:cNvPr>
          <p:cNvSpPr txBox="1"/>
          <p:nvPr/>
        </p:nvSpPr>
        <p:spPr>
          <a:xfrm>
            <a:off x="2945693" y="1472474"/>
            <a:ext cx="700688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„Liebe Fke, 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haben ja schon eine eMail erhalten, in der stand: Wir reden heute nicht über Fehlzeiten.</a:t>
            </a: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hat Sie bestimmt gewundert. 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Und ich bin gespannt, wie Sie diesen Workshop erleben und was hier alles passieren wird, so dass Sie am Ende sagen: Das war genau richtig, sinnvoll und nützlich, das Thema genau so positiv anzugehen.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Zur Einstimmung möchte ich, dass Sie dieses Video sehen, bevor wir tatsächlich loslegen.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Sie werden sehen, das ist SINNVOLL, heute mal DIESEN Weg zu gehen. 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de-DE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&gt;&gt;&gt;&gt;&gt;&gt;&gt;&gt;&gt;&gt;&gt;&gt;&gt;&gt;&gt;&gt;&gt;&gt;&gt;  VIDEO</a:t>
            </a:r>
          </a:p>
          <a:p>
            <a:endParaRPr lang="de-D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623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Wer ich bin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962646" y="672819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 rot="21134564">
            <a:off x="1707005" y="5059265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Dr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55634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6" name="Grafik 15" descr="Ein Bild, das Person, Brille, tragen, drinnen enthält.&#10;&#10;Automatisch generierte Beschreibung">
            <a:extLst>
              <a:ext uri="{FF2B5EF4-FFF2-40B4-BE49-F238E27FC236}">
                <a16:creationId xmlns:a16="http://schemas.microsoft.com/office/drawing/2014/main" id="{22404B3B-FE13-B006-CA04-58C0469B6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7574">
            <a:off x="1064596" y="1809749"/>
            <a:ext cx="2738438" cy="3238500"/>
          </a:xfrm>
          <a:prstGeom prst="rect">
            <a:avLst/>
          </a:prstGeom>
          <a:ln w="123825">
            <a:solidFill>
              <a:srgbClr val="F7C83B"/>
            </a:solidFill>
          </a:ln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78A0AABB-A5DE-A5AC-F108-D3BABFA46CBF}"/>
              </a:ext>
            </a:extLst>
          </p:cNvPr>
          <p:cNvSpPr txBox="1"/>
          <p:nvPr/>
        </p:nvSpPr>
        <p:spPr>
          <a:xfrm>
            <a:off x="5232020" y="1851180"/>
            <a:ext cx="57232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Anne Katrin Matyssek </a:t>
            </a:r>
          </a:p>
          <a:p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Diplom-Psychologin (BDP e.V)</a:t>
            </a:r>
          </a:p>
          <a:p>
            <a:pPr lvl="1"/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Sektionen: </a:t>
            </a:r>
          </a:p>
          <a:p>
            <a:pPr lvl="2"/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- Gesundheitspsychologie</a:t>
            </a:r>
          </a:p>
          <a:p>
            <a:pPr lvl="2"/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- Wirtschaftspsychologie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Autorin von „Führung und Fehlzeiten“ (2022)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07E4BA1B-0680-9A9C-B965-203842037A64}"/>
              </a:ext>
            </a:extLst>
          </p:cNvPr>
          <p:cNvSpPr txBox="1"/>
          <p:nvPr/>
        </p:nvSpPr>
        <p:spPr>
          <a:xfrm>
            <a:off x="5232020" y="5024236"/>
            <a:ext cx="581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>
                <a:latin typeface="Roboto Slab" pitchFamily="2" charset="0"/>
                <a:ea typeface="Roboto Slab" pitchFamily="2" charset="0"/>
              </a:rPr>
              <a:t>Mir ist wichtig, dass das Thema Fehlzeiten endlich positiv angegangen wird.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568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ACHTUNG: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„Wie führt man die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6 Fehlzeiten-Gespräche“ etc. ist heute NICHT Thema.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1194D6EC-128E-F795-3C98-1683D15ACDEE}"/>
              </a:ext>
            </a:extLst>
          </p:cNvPr>
          <p:cNvSpPr txBox="1"/>
          <p:nvPr/>
        </p:nvSpPr>
        <p:spPr>
          <a:xfrm>
            <a:off x="4683593" y="5390843"/>
            <a:ext cx="7602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+mn-lt"/>
              </a:rPr>
              <a:t>Dazu gibt es von „do care!“ auf Unternehmensebene zu erwerben: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die Fehlzeiten-Power (hybrid mit Videos + HR / BGM / PE / HSE)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die Online-Seminar-Reihe zum Positiven Fehlzeiten-Management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>
                <a:latin typeface="+mn-lt"/>
              </a:rPr>
              <a:t>den Fehlzeiten-Wegweiser für Führungskräfte (zum Selber-Lernen)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937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3;p31">
            <a:extLst>
              <a:ext uri="{FF2B5EF4-FFF2-40B4-BE49-F238E27FC236}">
                <a16:creationId xmlns:a16="http://schemas.microsoft.com/office/drawing/2014/main" id="{E89A2564-C295-42DA-B0EE-37A76C7BBD75}"/>
              </a:ext>
            </a:extLst>
          </p:cNvPr>
          <p:cNvSpPr txBox="1"/>
          <p:nvPr/>
        </p:nvSpPr>
        <p:spPr>
          <a:xfrm>
            <a:off x="1419225" y="2037025"/>
            <a:ext cx="13335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Google Shape;274;p31" descr="Folie_02.png">
            <a:extLst>
              <a:ext uri="{FF2B5EF4-FFF2-40B4-BE49-F238E27FC236}">
                <a16:creationId xmlns:a16="http://schemas.microsoft.com/office/drawing/2014/main" id="{98D78473-0D40-491B-A427-131FACA62BE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76" y="926870"/>
            <a:ext cx="8422294" cy="56125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DA7E200-4FC7-4561-A0D9-46227A4A226C}"/>
              </a:ext>
            </a:extLst>
          </p:cNvPr>
          <p:cNvSpPr/>
          <p:nvPr/>
        </p:nvSpPr>
        <p:spPr>
          <a:xfrm>
            <a:off x="1928960" y="1131489"/>
            <a:ext cx="7847083" cy="5213461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E8B9B50-8F5E-4D2C-8F17-56A1C7A787D4}"/>
              </a:ext>
            </a:extLst>
          </p:cNvPr>
          <p:cNvSpPr/>
          <p:nvPr/>
        </p:nvSpPr>
        <p:spPr>
          <a:xfrm>
            <a:off x="2013694" y="1186503"/>
            <a:ext cx="7677614" cy="5082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/>
          </a:p>
        </p:txBody>
      </p:sp>
      <p:sp>
        <p:nvSpPr>
          <p:cNvPr id="9" name="Google Shape;255;p31">
            <a:extLst>
              <a:ext uri="{FF2B5EF4-FFF2-40B4-BE49-F238E27FC236}">
                <a16:creationId xmlns:a16="http://schemas.microsoft.com/office/drawing/2014/main" id="{35B2A2DF-61F7-4AAA-8BBB-A1774A468F71}"/>
              </a:ext>
            </a:extLst>
          </p:cNvPr>
          <p:cNvSpPr txBox="1"/>
          <p:nvPr/>
        </p:nvSpPr>
        <p:spPr>
          <a:xfrm>
            <a:off x="2737444" y="1353630"/>
            <a:ext cx="6353394" cy="9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de-DE" sz="2800"/>
              <a:t>ddd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de-DE" sz="2800" b="0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248;p30">
            <a:extLst>
              <a:ext uri="{FF2B5EF4-FFF2-40B4-BE49-F238E27FC236}">
                <a16:creationId xmlns:a16="http://schemas.microsoft.com/office/drawing/2014/main" id="{4819318D-0F88-4C91-B7A8-25BD92922A77}"/>
              </a:ext>
            </a:extLst>
          </p:cNvPr>
          <p:cNvSpPr txBox="1"/>
          <p:nvPr/>
        </p:nvSpPr>
        <p:spPr>
          <a:xfrm>
            <a:off x="1182148" y="31530"/>
            <a:ext cx="880851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Wir machen heute etwas, das viel mehr Freude macht.</a:t>
            </a:r>
            <a:endParaRPr kumimoji="0" lang="de-DE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D0265F24-70F6-78B6-CEC0-7BDA7074E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E37D2A8E-AA3C-F6B1-BF53-C60616FC48C2}"/>
              </a:ext>
            </a:extLst>
          </p:cNvPr>
          <p:cNvSpPr/>
          <p:nvPr/>
        </p:nvSpPr>
        <p:spPr>
          <a:xfrm>
            <a:off x="1149178" y="716692"/>
            <a:ext cx="9196443" cy="61097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46A92C0-2648-65EB-C03C-CEA930C57F09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3643C7F-70CC-D8F0-3CEC-5B54EA390219}"/>
              </a:ext>
            </a:extLst>
          </p:cNvPr>
          <p:cNvSpPr txBox="1"/>
          <p:nvPr/>
        </p:nvSpPr>
        <p:spPr>
          <a:xfrm>
            <a:off x="10955310" y="6584970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t>www.do-care.de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A4A2214C-5DEA-AD85-E718-53B4FD2D77C7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Arial"/>
              </a:rPr>
              <a:t>©  Dr. Anne Katrin Matyssek</a:t>
            </a:r>
          </a:p>
        </p:txBody>
      </p:sp>
      <p:sp>
        <p:nvSpPr>
          <p:cNvPr id="15" name="Google Shape;245;p30">
            <a:extLst>
              <a:ext uri="{FF2B5EF4-FFF2-40B4-BE49-F238E27FC236}">
                <a16:creationId xmlns:a16="http://schemas.microsoft.com/office/drawing/2014/main" id="{7ACA3354-1CC0-4410-F1D0-B06D7B11D9EF}"/>
              </a:ext>
            </a:extLst>
          </p:cNvPr>
          <p:cNvSpPr/>
          <p:nvPr/>
        </p:nvSpPr>
        <p:spPr>
          <a:xfrm>
            <a:off x="844345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Sprechblase: rechteckig mit abgerundeten Ecken 15">
            <a:extLst>
              <a:ext uri="{FF2B5EF4-FFF2-40B4-BE49-F238E27FC236}">
                <a16:creationId xmlns:a16="http://schemas.microsoft.com/office/drawing/2014/main" id="{763B275A-9A50-1C2D-8579-CE64DB884E02}"/>
              </a:ext>
            </a:extLst>
          </p:cNvPr>
          <p:cNvSpPr/>
          <p:nvPr/>
        </p:nvSpPr>
        <p:spPr>
          <a:xfrm>
            <a:off x="2187948" y="1353630"/>
            <a:ext cx="7118901" cy="3596640"/>
          </a:xfrm>
          <a:prstGeom prst="wedgeRoundRectCallout">
            <a:avLst>
              <a:gd name="adj1" fmla="val -39182"/>
              <a:gd name="adj2" fmla="val 72248"/>
              <a:gd name="adj3" fmla="val 16667"/>
            </a:avLst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Im Workshop gehen wir das Thema Fehlzeiten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INDIREKT </a:t>
            </a:r>
          </a:p>
          <a:p>
            <a:pPr algn="ctr"/>
            <a:r>
              <a:rPr lang="de-DE" sz="40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rPr>
              <a:t>an.</a:t>
            </a:r>
          </a:p>
        </p:txBody>
      </p:sp>
      <p:cxnSp>
        <p:nvCxnSpPr>
          <p:cNvPr id="3" name="Straight Connector 34">
            <a:extLst>
              <a:ext uri="{FF2B5EF4-FFF2-40B4-BE49-F238E27FC236}">
                <a16:creationId xmlns:a16="http://schemas.microsoft.com/office/drawing/2014/main" id="{ADAB542E-C4DE-0FFD-513B-B20A2B70C3FB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842B6E16-35EB-0847-DB22-B50C91F507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73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Fehlzeitenreduzierung durch Anwesenheitserhöhung</a:t>
            </a: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pic>
        <p:nvPicPr>
          <p:cNvPr id="3" name="Grafik 2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01D90695-8425-0444-AFF2-158A67EFB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801" r="2662" b="13262"/>
          <a:stretch/>
        </p:blipFill>
        <p:spPr>
          <a:xfrm>
            <a:off x="798074" y="960080"/>
            <a:ext cx="11032274" cy="520417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7F45D8-FAAD-8A6D-4F85-9370AFA84A16}"/>
              </a:ext>
            </a:extLst>
          </p:cNvPr>
          <p:cNvSpPr txBox="1"/>
          <p:nvPr/>
        </p:nvSpPr>
        <p:spPr>
          <a:xfrm>
            <a:off x="9082862" y="208109"/>
            <a:ext cx="2607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>
                <a:latin typeface="+mn-lt"/>
              </a:rPr>
              <a:t>schon 2010 Buchtitel 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758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Tx/>
              <a:buFont typeface="Calibri"/>
              <a:buNone/>
              <a:tabLst/>
              <a:defRPr/>
            </a:pPr>
            <a:r>
              <a:rPr lang="de-DE" sz="2400" b="1">
                <a:solidFill>
                  <a:schemeClr val="tx1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2 Wege zum selben Ziel - aber einer macht mehr Spaß …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F17AF94D-78AE-19CC-5DC0-A5C760817F17}"/>
              </a:ext>
            </a:extLst>
          </p:cNvPr>
          <p:cNvGrpSpPr/>
          <p:nvPr/>
        </p:nvGrpSpPr>
        <p:grpSpPr>
          <a:xfrm>
            <a:off x="883451" y="696931"/>
            <a:ext cx="10441816" cy="5588080"/>
            <a:chOff x="1388532" y="1092549"/>
            <a:chExt cx="8601031" cy="4630998"/>
          </a:xfrm>
        </p:grpSpPr>
        <p:pic>
          <p:nvPicPr>
            <p:cNvPr id="5" name="Grafik 4" descr="Ein Bild, das Text, Screenshot, Schrift, Zahl enthält.&#10;&#10;Automatisch generierte Beschreibung">
              <a:extLst>
                <a:ext uri="{FF2B5EF4-FFF2-40B4-BE49-F238E27FC236}">
                  <a16:creationId xmlns:a16="http://schemas.microsoft.com/office/drawing/2014/main" id="{4391D9AD-CB57-0D1B-DC25-B25C796CA8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38" t="20692" r="3961" b="7981"/>
            <a:stretch/>
          </p:blipFill>
          <p:spPr>
            <a:xfrm>
              <a:off x="1388532" y="2054579"/>
              <a:ext cx="8601031" cy="3668968"/>
            </a:xfrm>
            <a:prstGeom prst="rect">
              <a:avLst/>
            </a:prstGeom>
          </p:spPr>
        </p:pic>
        <p:sp>
          <p:nvSpPr>
            <p:cNvPr id="2" name="Rechteck 1">
              <a:extLst>
                <a:ext uri="{FF2B5EF4-FFF2-40B4-BE49-F238E27FC236}">
                  <a16:creationId xmlns:a16="http://schemas.microsoft.com/office/drawing/2014/main" id="{F81867FD-E562-0AAB-9F9F-0DFD4E76D653}"/>
                </a:ext>
              </a:extLst>
            </p:cNvPr>
            <p:cNvSpPr/>
            <p:nvPr/>
          </p:nvSpPr>
          <p:spPr>
            <a:xfrm>
              <a:off x="1614311" y="2144889"/>
              <a:ext cx="4481689" cy="94826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A121CDCD-07EF-B94D-A084-279F893EB4C0}"/>
                </a:ext>
              </a:extLst>
            </p:cNvPr>
            <p:cNvSpPr/>
            <p:nvPr/>
          </p:nvSpPr>
          <p:spPr>
            <a:xfrm>
              <a:off x="5867578" y="4490598"/>
              <a:ext cx="4088118" cy="1232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B3584877-60C7-EAA3-494D-D1F8F5BE2632}"/>
                </a:ext>
              </a:extLst>
            </p:cNvPr>
            <p:cNvSpPr/>
            <p:nvPr/>
          </p:nvSpPr>
          <p:spPr>
            <a:xfrm>
              <a:off x="1388532" y="4432028"/>
              <a:ext cx="2669951" cy="1232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49FFED13-726D-B775-5B00-FD49ED31047E}"/>
                </a:ext>
              </a:extLst>
            </p:cNvPr>
            <p:cNvSpPr/>
            <p:nvPr/>
          </p:nvSpPr>
          <p:spPr>
            <a:xfrm>
              <a:off x="9049262" y="2629161"/>
              <a:ext cx="940301" cy="1232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DC5FC403-86DA-CBC0-31C5-678867E9C2CD}"/>
                </a:ext>
              </a:extLst>
            </p:cNvPr>
            <p:cNvSpPr/>
            <p:nvPr/>
          </p:nvSpPr>
          <p:spPr>
            <a:xfrm>
              <a:off x="1396837" y="1092549"/>
              <a:ext cx="940301" cy="1232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9155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43DDA74-1B7D-8FD8-CA9E-9B56C1A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BB4A-81A4-438E-A467-F8E71D22966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DCBD476-1E66-F7D4-D500-6995184467E4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217EA2E-5FB9-F99F-1C11-D91B554E6AF4}"/>
              </a:ext>
            </a:extLst>
          </p:cNvPr>
          <p:cNvSpPr txBox="1"/>
          <p:nvPr/>
        </p:nvSpPr>
        <p:spPr>
          <a:xfrm>
            <a:off x="2684608" y="2577659"/>
            <a:ext cx="6822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b="1">
                <a:latin typeface="Roboto Slab" pitchFamily="2" charset="0"/>
                <a:ea typeface="Roboto Slab" pitchFamily="2" charset="0"/>
              </a:rPr>
              <a:t>Die 2 Brillen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090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48;p30">
            <a:extLst>
              <a:ext uri="{FF2B5EF4-FFF2-40B4-BE49-F238E27FC236}">
                <a16:creationId xmlns:a16="http://schemas.microsoft.com/office/drawing/2014/main" id="{D4CB6DBF-279A-B891-0C47-7652F98A68E0}"/>
              </a:ext>
            </a:extLst>
          </p:cNvPr>
          <p:cNvSpPr txBox="1"/>
          <p:nvPr/>
        </p:nvSpPr>
        <p:spPr>
          <a:xfrm>
            <a:off x="1182148" y="31530"/>
            <a:ext cx="10648200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  <a:buClr>
                <a:srgbClr val="666666"/>
              </a:buClr>
              <a:defRPr/>
            </a:pPr>
            <a:r>
              <a:rPr kumimoji="0" lang="de-DE" sz="2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 Slab" pitchFamily="2" charset="0"/>
                <a:ea typeface="Roboto Slab" pitchFamily="2" charset="0"/>
                <a:cs typeface="Roboto" panose="02000000000000000000" pitchFamily="2" charset="0"/>
                <a:sym typeface="Calibri"/>
              </a:rPr>
              <a:t>Problem- versus lösungsorientiert: Eine Frage der Blickrichtung	</a:t>
            </a:r>
            <a:endParaRPr kumimoji="0" sz="24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boto Slab" pitchFamily="2" charset="0"/>
              <a:ea typeface="Roboto Slab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E08C40F-FA09-7816-0448-4FBE0417DE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66" t="21373"/>
          <a:stretch/>
        </p:blipFill>
        <p:spPr>
          <a:xfrm>
            <a:off x="0" y="-2730"/>
            <a:ext cx="949529" cy="73353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60DDF6A3-9947-1E9F-D4DF-64BC1A885563}"/>
              </a:ext>
            </a:extLst>
          </p:cNvPr>
          <p:cNvSpPr/>
          <p:nvPr/>
        </p:nvSpPr>
        <p:spPr>
          <a:xfrm>
            <a:off x="8484840" y="6569968"/>
            <a:ext cx="3712832" cy="29886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3EC869F-144F-AD1E-C875-0E68FFBFA087}"/>
              </a:ext>
            </a:extLst>
          </p:cNvPr>
          <p:cNvSpPr txBox="1"/>
          <p:nvPr/>
        </p:nvSpPr>
        <p:spPr>
          <a:xfrm>
            <a:off x="10784497" y="6574044"/>
            <a:ext cx="1714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www.do-care.de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E0C02F46-91F5-D775-B233-08BA9563BC8F}"/>
              </a:ext>
            </a:extLst>
          </p:cNvPr>
          <p:cNvSpPr txBox="1">
            <a:spLocks/>
          </p:cNvSpPr>
          <p:nvPr/>
        </p:nvSpPr>
        <p:spPr>
          <a:xfrm>
            <a:off x="8484840" y="6545938"/>
            <a:ext cx="2941712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©  Dr. Anne Katrin Matyssek</a:t>
            </a:r>
          </a:p>
        </p:txBody>
      </p:sp>
      <p:sp>
        <p:nvSpPr>
          <p:cNvPr id="13" name="Google Shape;245;p30">
            <a:extLst>
              <a:ext uri="{FF2B5EF4-FFF2-40B4-BE49-F238E27FC236}">
                <a16:creationId xmlns:a16="http://schemas.microsoft.com/office/drawing/2014/main" id="{3502CDD4-7F3E-5D37-C75D-12E65B44AFD6}"/>
              </a:ext>
            </a:extLst>
          </p:cNvPr>
          <p:cNvSpPr/>
          <p:nvPr/>
        </p:nvSpPr>
        <p:spPr>
          <a:xfrm>
            <a:off x="833056" y="-2730"/>
            <a:ext cx="214025" cy="570900"/>
          </a:xfrm>
          <a:prstGeom prst="rect">
            <a:avLst/>
          </a:prstGeom>
          <a:solidFill>
            <a:srgbClr val="F7C8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872279B7-3ED7-DCF2-6B7D-ADC820F5949F}"/>
              </a:ext>
            </a:extLst>
          </p:cNvPr>
          <p:cNvSpPr/>
          <p:nvPr/>
        </p:nvSpPr>
        <p:spPr>
          <a:xfrm>
            <a:off x="11186762" y="696931"/>
            <a:ext cx="840828" cy="10137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Straight Connector 34">
            <a:extLst>
              <a:ext uri="{FF2B5EF4-FFF2-40B4-BE49-F238E27FC236}">
                <a16:creationId xmlns:a16="http://schemas.microsoft.com/office/drawing/2014/main" id="{8752B8B8-4665-389D-A097-D9B95B4A52B7}"/>
              </a:ext>
            </a:extLst>
          </p:cNvPr>
          <p:cNvCxnSpPr/>
          <p:nvPr/>
        </p:nvCxnSpPr>
        <p:spPr>
          <a:xfrm>
            <a:off x="840987" y="-6957"/>
            <a:ext cx="0" cy="68580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B6BC1942-0745-8421-A80D-DFDFFBE627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86" r="29211" b="-1"/>
          <a:stretch/>
        </p:blipFill>
        <p:spPr>
          <a:xfrm rot="16200000">
            <a:off x="-391195" y="5599465"/>
            <a:ext cx="1623380" cy="602777"/>
          </a:xfrm>
          <a:prstGeom prst="rect">
            <a:avLst/>
          </a:prstGeom>
        </p:spPr>
      </p:pic>
      <p:pic>
        <p:nvPicPr>
          <p:cNvPr id="23" name="Grafik 22" descr="Ein Bild, das Clipart, Logo, Grafiken, Schrift enthält.&#10;&#10;Automatisch generierte Beschreibung">
            <a:extLst>
              <a:ext uri="{FF2B5EF4-FFF2-40B4-BE49-F238E27FC236}">
                <a16:creationId xmlns:a16="http://schemas.microsoft.com/office/drawing/2014/main" id="{0ABFA754-6F4A-BD07-D807-6C1A9291F7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5"/>
          <a:stretch/>
        </p:blipFill>
        <p:spPr>
          <a:xfrm>
            <a:off x="129669" y="8954"/>
            <a:ext cx="624113" cy="687977"/>
          </a:xfrm>
          <a:prstGeom prst="rect">
            <a:avLst/>
          </a:prstGeom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865CBB61-8816-3B4D-2A5F-8E76BC5D7337}"/>
              </a:ext>
            </a:extLst>
          </p:cNvPr>
          <p:cNvGrpSpPr/>
          <p:nvPr/>
        </p:nvGrpSpPr>
        <p:grpSpPr>
          <a:xfrm>
            <a:off x="1821783" y="911542"/>
            <a:ext cx="8962714" cy="5353020"/>
            <a:chOff x="1297458" y="837735"/>
            <a:chExt cx="8338911" cy="5498644"/>
          </a:xfrm>
        </p:grpSpPr>
        <p:pic>
          <p:nvPicPr>
            <p:cNvPr id="3" name="Google Shape;274;p31" descr="Folie_02.png">
              <a:extLst>
                <a:ext uri="{FF2B5EF4-FFF2-40B4-BE49-F238E27FC236}">
                  <a16:creationId xmlns:a16="http://schemas.microsoft.com/office/drawing/2014/main" id="{A26A4270-987B-D76D-3DA7-9229E42B0924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297458" y="837735"/>
              <a:ext cx="8338911" cy="54986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654D5D96-A508-EA37-7259-55A4D372D8F6}"/>
                </a:ext>
              </a:extLst>
            </p:cNvPr>
            <p:cNvSpPr/>
            <p:nvPr/>
          </p:nvSpPr>
          <p:spPr>
            <a:xfrm>
              <a:off x="1549448" y="1042355"/>
              <a:ext cx="7769395" cy="5107678"/>
            </a:xfrm>
            <a:prstGeom prst="rect">
              <a:avLst/>
            </a:prstGeom>
            <a:solidFill>
              <a:srgbClr val="F7C8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312F76F0-1349-7AD5-A403-89A991D33EEE}"/>
                </a:ext>
              </a:extLst>
            </p:cNvPr>
            <p:cNvSpPr/>
            <p:nvPr/>
          </p:nvSpPr>
          <p:spPr>
            <a:xfrm>
              <a:off x="1632504" y="1097368"/>
              <a:ext cx="7601604" cy="49792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100"/>
            </a:p>
          </p:txBody>
        </p:sp>
        <p:sp>
          <p:nvSpPr>
            <p:cNvPr id="6" name="Google Shape;255;p31">
              <a:extLst>
                <a:ext uri="{FF2B5EF4-FFF2-40B4-BE49-F238E27FC236}">
                  <a16:creationId xmlns:a16="http://schemas.microsoft.com/office/drawing/2014/main" id="{B3D35EA6-DD9E-95FD-3BDE-52D2C61F663C}"/>
                </a:ext>
              </a:extLst>
            </p:cNvPr>
            <p:cNvSpPr txBox="1"/>
            <p:nvPr/>
          </p:nvSpPr>
          <p:spPr>
            <a:xfrm>
              <a:off x="2343144" y="1264495"/>
              <a:ext cx="6290494" cy="974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  <a:tabLst/>
                <a:defRPr/>
              </a:pPr>
              <a:endParaRPr kumimoji="0" lang="de-DE" sz="28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F98DCE5D-20CD-9018-6948-789EA7970BC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5909" r="50564"/>
          <a:stretch/>
        </p:blipFill>
        <p:spPr>
          <a:xfrm>
            <a:off x="3071772" y="1912421"/>
            <a:ext cx="2982616" cy="257926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479A736D-5F51-BC17-59FD-E5986F86D2A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016"/>
          <a:stretch/>
        </p:blipFill>
        <p:spPr>
          <a:xfrm>
            <a:off x="6263691" y="1912421"/>
            <a:ext cx="2982616" cy="25301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2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" val="4UbWhL8x"/>
  <p:tag name="ARTICULATE_DESIGN_ID_OFFICE THEME" val="5oRZtllQ"/>
  <p:tag name="ARTICULATE_DESIGN_ID_LARISSA" val="2PNgqx4q"/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3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796</Words>
  <Application>Microsoft Office PowerPoint</Application>
  <PresentationFormat>Breitbild</PresentationFormat>
  <Paragraphs>155</Paragraphs>
  <Slides>18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Roboto</vt:lpstr>
      <vt:lpstr>Roboto Slab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anka</dc:creator>
  <cp:lastModifiedBy>matyssek</cp:lastModifiedBy>
  <cp:revision>1068</cp:revision>
  <dcterms:modified xsi:type="dcterms:W3CDTF">2023-08-27T11:13:46Z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575EC366-143E-4B3C-A9F4-9064416B8C07</vt:lpwstr>
  </property>
  <property fmtid="{D5CDD505-2E9C-101B-9397-08002B2CF9AE}" pid="3" name="ArticulatePath">
    <vt:lpwstr>Webinar-Präsentation für das perfekte Webinaris Webinar NEU</vt:lpwstr>
  </property>
</Properties>
</file>